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sldIdLst>
    <p:sldId id="256" r:id="rId2"/>
    <p:sldId id="257" r:id="rId3"/>
    <p:sldId id="258" r:id="rId4"/>
    <p:sldId id="268" r:id="rId5"/>
    <p:sldId id="259" r:id="rId6"/>
    <p:sldId id="266" r:id="rId7"/>
    <p:sldId id="265" r:id="rId8"/>
    <p:sldId id="261" r:id="rId9"/>
    <p:sldId id="264" r:id="rId10"/>
    <p:sldId id="260" r:id="rId11"/>
    <p:sldId id="262" r:id="rId12"/>
    <p:sldId id="263" r:id="rId13"/>
    <p:sldId id="269" r:id="rId14"/>
    <p:sldId id="270" r:id="rId15"/>
    <p:sldId id="2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6"/>
  </p:normalViewPr>
  <p:slideViewPr>
    <p:cSldViewPr>
      <p:cViewPr varScale="1">
        <p:scale>
          <a:sx n="105" d="100"/>
          <a:sy n="105" d="100"/>
        </p:scale>
        <p:origin x="6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3F17E-59A4-4A51-A5C2-CBBB0E5CB3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1F2CBE0-21A0-4D23-9256-44B4BFEC99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Objective</a:t>
          </a:r>
        </a:p>
      </dgm:t>
    </dgm:pt>
    <dgm:pt modelId="{719EF32A-0FC7-4E37-A332-356245CC09AC}" type="parTrans" cxnId="{8199DA24-F483-4217-A82B-6930355E2034}">
      <dgm:prSet/>
      <dgm:spPr/>
      <dgm:t>
        <a:bodyPr/>
        <a:lstStyle/>
        <a:p>
          <a:endParaRPr lang="en-US"/>
        </a:p>
      </dgm:t>
    </dgm:pt>
    <dgm:pt modelId="{4C4F6074-7B00-4F77-9494-319F422E544A}" type="sibTrans" cxnId="{8199DA24-F483-4217-A82B-6930355E2034}">
      <dgm:prSet/>
      <dgm:spPr/>
      <dgm:t>
        <a:bodyPr/>
        <a:lstStyle/>
        <a:p>
          <a:endParaRPr lang="en-US"/>
        </a:p>
      </dgm:t>
    </dgm:pt>
    <dgm:pt modelId="{43BB3D24-F4DF-444E-8C71-BE9E8FD8BD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Visualization</a:t>
          </a:r>
        </a:p>
      </dgm:t>
    </dgm:pt>
    <dgm:pt modelId="{E9466726-77A8-4979-A36E-AC0524E0E3BA}" type="parTrans" cxnId="{3B714890-8913-48BE-88DD-FA9D6C19855D}">
      <dgm:prSet/>
      <dgm:spPr/>
      <dgm:t>
        <a:bodyPr/>
        <a:lstStyle/>
        <a:p>
          <a:endParaRPr lang="en-US"/>
        </a:p>
      </dgm:t>
    </dgm:pt>
    <dgm:pt modelId="{05801F5A-FC76-48AD-A99E-EA3A7C909FDB}" type="sibTrans" cxnId="{3B714890-8913-48BE-88DD-FA9D6C19855D}">
      <dgm:prSet/>
      <dgm:spPr/>
      <dgm:t>
        <a:bodyPr/>
        <a:lstStyle/>
        <a:p>
          <a:endParaRPr lang="en-US"/>
        </a:p>
      </dgm:t>
    </dgm:pt>
    <dgm:pt modelId="{EE86866B-5D37-4446-A1DC-99D8683099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Preprocessing and cleaning data</a:t>
          </a:r>
        </a:p>
      </dgm:t>
    </dgm:pt>
    <dgm:pt modelId="{96B0AEBB-00D3-4DEB-9060-6C38862C7F9D}" type="parTrans" cxnId="{84959577-4E1D-495F-A562-EA87F32A4886}">
      <dgm:prSet/>
      <dgm:spPr/>
      <dgm:t>
        <a:bodyPr/>
        <a:lstStyle/>
        <a:p>
          <a:endParaRPr lang="en-US"/>
        </a:p>
      </dgm:t>
    </dgm:pt>
    <dgm:pt modelId="{9117C53B-E285-471F-95E6-95D132B86104}" type="sibTrans" cxnId="{84959577-4E1D-495F-A562-EA87F32A4886}">
      <dgm:prSet/>
      <dgm:spPr/>
      <dgm:t>
        <a:bodyPr/>
        <a:lstStyle/>
        <a:p>
          <a:endParaRPr lang="en-US"/>
        </a:p>
      </dgm:t>
    </dgm:pt>
    <dgm:pt modelId="{446247FC-BFCB-4592-9C3F-B08336B916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ML Model built and validation</a:t>
          </a:r>
        </a:p>
      </dgm:t>
    </dgm:pt>
    <dgm:pt modelId="{3795E5D5-2EC6-45D0-A210-EF8C6DF4E462}" type="parTrans" cxnId="{867B1A46-2329-44DA-9323-17CC487C275F}">
      <dgm:prSet/>
      <dgm:spPr/>
      <dgm:t>
        <a:bodyPr/>
        <a:lstStyle/>
        <a:p>
          <a:endParaRPr lang="en-US"/>
        </a:p>
      </dgm:t>
    </dgm:pt>
    <dgm:pt modelId="{A8F11A44-B0FE-46B8-9AE5-3E5899701922}" type="sibTrans" cxnId="{867B1A46-2329-44DA-9323-17CC487C275F}">
      <dgm:prSet/>
      <dgm:spPr/>
      <dgm:t>
        <a:bodyPr/>
        <a:lstStyle/>
        <a:p>
          <a:endParaRPr lang="en-US"/>
        </a:p>
      </dgm:t>
    </dgm:pt>
    <dgm:pt modelId="{A8D80B13-FF81-4B73-BD42-E5B1D83E86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set Prediction  and measuring accuracy</a:t>
          </a:r>
        </a:p>
      </dgm:t>
    </dgm:pt>
    <dgm:pt modelId="{6F21DC53-9CF3-4A0D-95B5-DB9E801A2799}" type="parTrans" cxnId="{7E8A57AB-F2AE-46F6-B2E6-835123430EC6}">
      <dgm:prSet/>
      <dgm:spPr/>
      <dgm:t>
        <a:bodyPr/>
        <a:lstStyle/>
        <a:p>
          <a:endParaRPr lang="en-US"/>
        </a:p>
      </dgm:t>
    </dgm:pt>
    <dgm:pt modelId="{2CEB4113-F723-45BF-A8E8-C4A48AFC4A14}" type="sibTrans" cxnId="{7E8A57AB-F2AE-46F6-B2E6-835123430EC6}">
      <dgm:prSet/>
      <dgm:spPr/>
      <dgm:t>
        <a:bodyPr/>
        <a:lstStyle/>
        <a:p>
          <a:endParaRPr lang="en-US"/>
        </a:p>
      </dgm:t>
    </dgm:pt>
    <dgm:pt modelId="{AF881AB1-FEF7-9140-B016-DFFAD880BD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Conclusion</a:t>
          </a:r>
        </a:p>
      </dgm:t>
    </dgm:pt>
    <dgm:pt modelId="{E4CE2C4F-9F2B-A540-9581-D625D3ADAA69}" type="parTrans" cxnId="{FE3625F5-5577-1744-A00C-DD337DB36D1D}">
      <dgm:prSet/>
      <dgm:spPr/>
      <dgm:t>
        <a:bodyPr/>
        <a:lstStyle/>
        <a:p>
          <a:endParaRPr lang="en-GB"/>
        </a:p>
      </dgm:t>
    </dgm:pt>
    <dgm:pt modelId="{A6E43E57-52C9-2E42-8850-328061FD5315}" type="sibTrans" cxnId="{FE3625F5-5577-1744-A00C-DD337DB36D1D}">
      <dgm:prSet/>
      <dgm:spPr/>
      <dgm:t>
        <a:bodyPr/>
        <a:lstStyle/>
        <a:p>
          <a:endParaRPr lang="en-GB"/>
        </a:p>
      </dgm:t>
    </dgm:pt>
    <dgm:pt modelId="{9B73EBF0-8099-4EF6-A928-CEAA993EDED9}" type="pres">
      <dgm:prSet presAssocID="{2BC3F17E-59A4-4A51-A5C2-CBBB0E5CB3B2}" presName="root" presStyleCnt="0">
        <dgm:presLayoutVars>
          <dgm:dir/>
          <dgm:resizeHandles val="exact"/>
        </dgm:presLayoutVars>
      </dgm:prSet>
      <dgm:spPr/>
    </dgm:pt>
    <dgm:pt modelId="{1133668F-1B86-4FD6-AAE1-F009D812D059}" type="pres">
      <dgm:prSet presAssocID="{61F2CBE0-21A0-4D23-9256-44B4BFEC99E4}" presName="compNode" presStyleCnt="0"/>
      <dgm:spPr/>
    </dgm:pt>
    <dgm:pt modelId="{1B01C21B-446F-4A22-9D99-C66EC78FF74F}" type="pres">
      <dgm:prSet presAssocID="{61F2CBE0-21A0-4D23-9256-44B4BFEC99E4}" presName="bgRect" presStyleLbl="bgShp" presStyleIdx="0" presStyleCnt="6"/>
      <dgm:spPr/>
    </dgm:pt>
    <dgm:pt modelId="{C427D559-9248-42C6-A4B4-8AC494E0735F}" type="pres">
      <dgm:prSet presAssocID="{61F2CBE0-21A0-4D23-9256-44B4BFEC99E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0CD14184-BA40-425A-B455-9B1A96FEE889}" type="pres">
      <dgm:prSet presAssocID="{61F2CBE0-21A0-4D23-9256-44B4BFEC99E4}" presName="spaceRect" presStyleCnt="0"/>
      <dgm:spPr/>
    </dgm:pt>
    <dgm:pt modelId="{C62F2D14-0CF3-409D-83D0-F8F77E7898F7}" type="pres">
      <dgm:prSet presAssocID="{61F2CBE0-21A0-4D23-9256-44B4BFEC99E4}" presName="parTx" presStyleLbl="revTx" presStyleIdx="0" presStyleCnt="6">
        <dgm:presLayoutVars>
          <dgm:chMax val="0"/>
          <dgm:chPref val="0"/>
        </dgm:presLayoutVars>
      </dgm:prSet>
      <dgm:spPr/>
    </dgm:pt>
    <dgm:pt modelId="{6E39B3E9-B0CF-4268-A1FD-3C221150D5CF}" type="pres">
      <dgm:prSet presAssocID="{4C4F6074-7B00-4F77-9494-319F422E544A}" presName="sibTrans" presStyleCnt="0"/>
      <dgm:spPr/>
    </dgm:pt>
    <dgm:pt modelId="{A964A64A-AC68-45A8-84A7-79B380719FAB}" type="pres">
      <dgm:prSet presAssocID="{43BB3D24-F4DF-444E-8C71-BE9E8FD8BD1A}" presName="compNode" presStyleCnt="0"/>
      <dgm:spPr/>
    </dgm:pt>
    <dgm:pt modelId="{E5C68F14-A7B6-4082-9272-904893736F1A}" type="pres">
      <dgm:prSet presAssocID="{43BB3D24-F4DF-444E-8C71-BE9E8FD8BD1A}" presName="bgRect" presStyleLbl="bgShp" presStyleIdx="1" presStyleCnt="6"/>
      <dgm:spPr/>
    </dgm:pt>
    <dgm:pt modelId="{886EB3AF-2845-48B5-B75E-3F2D0884B8D9}" type="pres">
      <dgm:prSet presAssocID="{43BB3D24-F4DF-444E-8C71-BE9E8FD8BD1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2DA9F58-756C-472C-B2A7-F62BD9D222D1}" type="pres">
      <dgm:prSet presAssocID="{43BB3D24-F4DF-444E-8C71-BE9E8FD8BD1A}" presName="spaceRect" presStyleCnt="0"/>
      <dgm:spPr/>
    </dgm:pt>
    <dgm:pt modelId="{8499EE41-0C9E-4A42-A4B6-2586FF90AD1B}" type="pres">
      <dgm:prSet presAssocID="{43BB3D24-F4DF-444E-8C71-BE9E8FD8BD1A}" presName="parTx" presStyleLbl="revTx" presStyleIdx="1" presStyleCnt="6">
        <dgm:presLayoutVars>
          <dgm:chMax val="0"/>
          <dgm:chPref val="0"/>
        </dgm:presLayoutVars>
      </dgm:prSet>
      <dgm:spPr/>
    </dgm:pt>
    <dgm:pt modelId="{06BE89CE-CF20-45DE-B878-37274AFB257B}" type="pres">
      <dgm:prSet presAssocID="{05801F5A-FC76-48AD-A99E-EA3A7C909FDB}" presName="sibTrans" presStyleCnt="0"/>
      <dgm:spPr/>
    </dgm:pt>
    <dgm:pt modelId="{F51CA54C-0FFE-47C7-903B-F4AF99B0B9DA}" type="pres">
      <dgm:prSet presAssocID="{EE86866B-5D37-4446-A1DC-99D868309969}" presName="compNode" presStyleCnt="0"/>
      <dgm:spPr/>
    </dgm:pt>
    <dgm:pt modelId="{D3B021F7-5710-4354-B162-8CFA4050A2F5}" type="pres">
      <dgm:prSet presAssocID="{EE86866B-5D37-4446-A1DC-99D868309969}" presName="bgRect" presStyleLbl="bgShp" presStyleIdx="2" presStyleCnt="6"/>
      <dgm:spPr/>
    </dgm:pt>
    <dgm:pt modelId="{8607E79B-8150-4116-A97A-7BEB873967FD}" type="pres">
      <dgm:prSet presAssocID="{EE86866B-5D37-4446-A1DC-99D86830996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E9B6E28-C453-4A65-931E-261D53481C90}" type="pres">
      <dgm:prSet presAssocID="{EE86866B-5D37-4446-A1DC-99D868309969}" presName="spaceRect" presStyleCnt="0"/>
      <dgm:spPr/>
    </dgm:pt>
    <dgm:pt modelId="{90BF287E-7B82-482E-B9A8-DD18655EAAD7}" type="pres">
      <dgm:prSet presAssocID="{EE86866B-5D37-4446-A1DC-99D868309969}" presName="parTx" presStyleLbl="revTx" presStyleIdx="2" presStyleCnt="6">
        <dgm:presLayoutVars>
          <dgm:chMax val="0"/>
          <dgm:chPref val="0"/>
        </dgm:presLayoutVars>
      </dgm:prSet>
      <dgm:spPr/>
    </dgm:pt>
    <dgm:pt modelId="{AB1821A1-F0D9-40C9-8828-71CF2C0A7407}" type="pres">
      <dgm:prSet presAssocID="{9117C53B-E285-471F-95E6-95D132B86104}" presName="sibTrans" presStyleCnt="0"/>
      <dgm:spPr/>
    </dgm:pt>
    <dgm:pt modelId="{D7A88B1D-2336-4941-AECC-A3E59CF1B382}" type="pres">
      <dgm:prSet presAssocID="{446247FC-BFCB-4592-9C3F-B08336B916D4}" presName="compNode" presStyleCnt="0"/>
      <dgm:spPr/>
    </dgm:pt>
    <dgm:pt modelId="{435CA352-18A8-4627-B158-5426056EEB81}" type="pres">
      <dgm:prSet presAssocID="{446247FC-BFCB-4592-9C3F-B08336B916D4}" presName="bgRect" presStyleLbl="bgShp" presStyleIdx="3" presStyleCnt="6"/>
      <dgm:spPr/>
    </dgm:pt>
    <dgm:pt modelId="{3B0C11BD-7234-469F-8931-F93C33AE4203}" type="pres">
      <dgm:prSet presAssocID="{446247FC-BFCB-4592-9C3F-B08336B916D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B7E7DE8-337F-4F81-8A11-21A653352876}" type="pres">
      <dgm:prSet presAssocID="{446247FC-BFCB-4592-9C3F-B08336B916D4}" presName="spaceRect" presStyleCnt="0"/>
      <dgm:spPr/>
    </dgm:pt>
    <dgm:pt modelId="{D7E11031-0C71-418F-9875-1239875D655E}" type="pres">
      <dgm:prSet presAssocID="{446247FC-BFCB-4592-9C3F-B08336B916D4}" presName="parTx" presStyleLbl="revTx" presStyleIdx="3" presStyleCnt="6">
        <dgm:presLayoutVars>
          <dgm:chMax val="0"/>
          <dgm:chPref val="0"/>
        </dgm:presLayoutVars>
      </dgm:prSet>
      <dgm:spPr/>
    </dgm:pt>
    <dgm:pt modelId="{785DE9AE-10B0-430A-A770-4438F92B3F6B}" type="pres">
      <dgm:prSet presAssocID="{A8F11A44-B0FE-46B8-9AE5-3E5899701922}" presName="sibTrans" presStyleCnt="0"/>
      <dgm:spPr/>
    </dgm:pt>
    <dgm:pt modelId="{9FD08C72-8145-4797-9D2E-66436E9204D1}" type="pres">
      <dgm:prSet presAssocID="{A8D80B13-FF81-4B73-BD42-E5B1D83E868D}" presName="compNode" presStyleCnt="0"/>
      <dgm:spPr/>
    </dgm:pt>
    <dgm:pt modelId="{B31D3DAA-3000-40F1-89CD-ABAA213B1ED2}" type="pres">
      <dgm:prSet presAssocID="{A8D80B13-FF81-4B73-BD42-E5B1D83E868D}" presName="bgRect" presStyleLbl="bgShp" presStyleIdx="4" presStyleCnt="6"/>
      <dgm:spPr/>
    </dgm:pt>
    <dgm:pt modelId="{793E6697-1D12-4DBA-A621-05547001E889}" type="pres">
      <dgm:prSet presAssocID="{A8D80B13-FF81-4B73-BD42-E5B1D83E868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08D55CB-262C-457F-93B9-9246EB7A3A0A}" type="pres">
      <dgm:prSet presAssocID="{A8D80B13-FF81-4B73-BD42-E5B1D83E868D}" presName="spaceRect" presStyleCnt="0"/>
      <dgm:spPr/>
    </dgm:pt>
    <dgm:pt modelId="{0ECB073F-2ADE-43DF-BBAD-AFE1AD24CF4F}" type="pres">
      <dgm:prSet presAssocID="{A8D80B13-FF81-4B73-BD42-E5B1D83E868D}" presName="parTx" presStyleLbl="revTx" presStyleIdx="4" presStyleCnt="6">
        <dgm:presLayoutVars>
          <dgm:chMax val="0"/>
          <dgm:chPref val="0"/>
        </dgm:presLayoutVars>
      </dgm:prSet>
      <dgm:spPr/>
    </dgm:pt>
    <dgm:pt modelId="{2E1D5904-6EA2-5A41-AB3E-8374D084A6C0}" type="pres">
      <dgm:prSet presAssocID="{2CEB4113-F723-45BF-A8E8-C4A48AFC4A14}" presName="sibTrans" presStyleCnt="0"/>
      <dgm:spPr/>
    </dgm:pt>
    <dgm:pt modelId="{3242CF00-3E3A-7A44-8B02-5278BF51F19F}" type="pres">
      <dgm:prSet presAssocID="{AF881AB1-FEF7-9140-B016-DFFAD880BD27}" presName="compNode" presStyleCnt="0"/>
      <dgm:spPr/>
    </dgm:pt>
    <dgm:pt modelId="{37EBD63D-29DA-B242-82D7-7FCDAD15D80A}" type="pres">
      <dgm:prSet presAssocID="{AF881AB1-FEF7-9140-B016-DFFAD880BD27}" presName="bgRect" presStyleLbl="bgShp" presStyleIdx="5" presStyleCnt="6"/>
      <dgm:spPr/>
    </dgm:pt>
    <dgm:pt modelId="{C56DF7D9-7E89-B94A-8F84-7E11E13F715B}" type="pres">
      <dgm:prSet presAssocID="{AF881AB1-FEF7-9140-B016-DFFAD880BD27}" presName="iconRect" presStyleLbl="node1" presStyleIdx="5" presStyleCnt="6"/>
      <dgm:spPr>
        <a:ln>
          <a:noFill/>
        </a:ln>
      </dgm:spPr>
    </dgm:pt>
    <dgm:pt modelId="{1B56E932-864E-EF4E-A68D-BBCE6C795575}" type="pres">
      <dgm:prSet presAssocID="{AF881AB1-FEF7-9140-B016-DFFAD880BD27}" presName="spaceRect" presStyleCnt="0"/>
      <dgm:spPr/>
    </dgm:pt>
    <dgm:pt modelId="{4B290B00-5F84-994D-A268-53DCE4EFD792}" type="pres">
      <dgm:prSet presAssocID="{AF881AB1-FEF7-9140-B016-DFFAD880BD2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E61360D-8BAF-8947-A87E-8745C16788D1}" type="presOf" srcId="{A8D80B13-FF81-4B73-BD42-E5B1D83E868D}" destId="{0ECB073F-2ADE-43DF-BBAD-AFE1AD24CF4F}" srcOrd="0" destOrd="0" presId="urn:microsoft.com/office/officeart/2018/2/layout/IconVerticalSolidList"/>
    <dgm:cxn modelId="{8199DA24-F483-4217-A82B-6930355E2034}" srcId="{2BC3F17E-59A4-4A51-A5C2-CBBB0E5CB3B2}" destId="{61F2CBE0-21A0-4D23-9256-44B4BFEC99E4}" srcOrd="0" destOrd="0" parTransId="{719EF32A-0FC7-4E37-A332-356245CC09AC}" sibTransId="{4C4F6074-7B00-4F77-9494-319F422E544A}"/>
    <dgm:cxn modelId="{854CB739-6F86-8647-B7A5-A4FB2001EFF0}" type="presOf" srcId="{61F2CBE0-21A0-4D23-9256-44B4BFEC99E4}" destId="{C62F2D14-0CF3-409D-83D0-F8F77E7898F7}" srcOrd="0" destOrd="0" presId="urn:microsoft.com/office/officeart/2018/2/layout/IconVerticalSolidList"/>
    <dgm:cxn modelId="{867B1A46-2329-44DA-9323-17CC487C275F}" srcId="{2BC3F17E-59A4-4A51-A5C2-CBBB0E5CB3B2}" destId="{446247FC-BFCB-4592-9C3F-B08336B916D4}" srcOrd="3" destOrd="0" parTransId="{3795E5D5-2EC6-45D0-A210-EF8C6DF4E462}" sibTransId="{A8F11A44-B0FE-46B8-9AE5-3E5899701922}"/>
    <dgm:cxn modelId="{ABE87B51-5E61-5046-AC2A-06A8E36BC3F2}" type="presOf" srcId="{446247FC-BFCB-4592-9C3F-B08336B916D4}" destId="{D7E11031-0C71-418F-9875-1239875D655E}" srcOrd="0" destOrd="0" presId="urn:microsoft.com/office/officeart/2018/2/layout/IconVerticalSolidList"/>
    <dgm:cxn modelId="{84959577-4E1D-495F-A562-EA87F32A4886}" srcId="{2BC3F17E-59A4-4A51-A5C2-CBBB0E5CB3B2}" destId="{EE86866B-5D37-4446-A1DC-99D868309969}" srcOrd="2" destOrd="0" parTransId="{96B0AEBB-00D3-4DEB-9060-6C38862C7F9D}" sibTransId="{9117C53B-E285-471F-95E6-95D132B86104}"/>
    <dgm:cxn modelId="{3C6CF677-59BB-8646-84DC-4102BE9152D5}" type="presOf" srcId="{EE86866B-5D37-4446-A1DC-99D868309969}" destId="{90BF287E-7B82-482E-B9A8-DD18655EAAD7}" srcOrd="0" destOrd="0" presId="urn:microsoft.com/office/officeart/2018/2/layout/IconVerticalSolidList"/>
    <dgm:cxn modelId="{13BC0979-D9AD-0648-83FF-2A603EAD6699}" type="presOf" srcId="{AF881AB1-FEF7-9140-B016-DFFAD880BD27}" destId="{4B290B00-5F84-994D-A268-53DCE4EFD792}" srcOrd="0" destOrd="0" presId="urn:microsoft.com/office/officeart/2018/2/layout/IconVerticalSolidList"/>
    <dgm:cxn modelId="{3B714890-8913-48BE-88DD-FA9D6C19855D}" srcId="{2BC3F17E-59A4-4A51-A5C2-CBBB0E5CB3B2}" destId="{43BB3D24-F4DF-444E-8C71-BE9E8FD8BD1A}" srcOrd="1" destOrd="0" parTransId="{E9466726-77A8-4979-A36E-AC0524E0E3BA}" sibTransId="{05801F5A-FC76-48AD-A99E-EA3A7C909FDB}"/>
    <dgm:cxn modelId="{7E8A57AB-F2AE-46F6-B2E6-835123430EC6}" srcId="{2BC3F17E-59A4-4A51-A5C2-CBBB0E5CB3B2}" destId="{A8D80B13-FF81-4B73-BD42-E5B1D83E868D}" srcOrd="4" destOrd="0" parTransId="{6F21DC53-9CF3-4A0D-95B5-DB9E801A2799}" sibTransId="{2CEB4113-F723-45BF-A8E8-C4A48AFC4A14}"/>
    <dgm:cxn modelId="{0BD08DBB-1254-D441-98C9-EC0A8DB2FC7B}" type="presOf" srcId="{43BB3D24-F4DF-444E-8C71-BE9E8FD8BD1A}" destId="{8499EE41-0C9E-4A42-A4B6-2586FF90AD1B}" srcOrd="0" destOrd="0" presId="urn:microsoft.com/office/officeart/2018/2/layout/IconVerticalSolidList"/>
    <dgm:cxn modelId="{FE3625F5-5577-1744-A00C-DD337DB36D1D}" srcId="{2BC3F17E-59A4-4A51-A5C2-CBBB0E5CB3B2}" destId="{AF881AB1-FEF7-9140-B016-DFFAD880BD27}" srcOrd="5" destOrd="0" parTransId="{E4CE2C4F-9F2B-A540-9581-D625D3ADAA69}" sibTransId="{A6E43E57-52C9-2E42-8850-328061FD5315}"/>
    <dgm:cxn modelId="{A6693CFD-49AD-2C47-A86A-2B73FD2BBABE}" type="presOf" srcId="{2BC3F17E-59A4-4A51-A5C2-CBBB0E5CB3B2}" destId="{9B73EBF0-8099-4EF6-A928-CEAA993EDED9}" srcOrd="0" destOrd="0" presId="urn:microsoft.com/office/officeart/2018/2/layout/IconVerticalSolidList"/>
    <dgm:cxn modelId="{628C8C6A-4C47-3841-97A7-F7AB7F20DACA}" type="presParOf" srcId="{9B73EBF0-8099-4EF6-A928-CEAA993EDED9}" destId="{1133668F-1B86-4FD6-AAE1-F009D812D059}" srcOrd="0" destOrd="0" presId="urn:microsoft.com/office/officeart/2018/2/layout/IconVerticalSolidList"/>
    <dgm:cxn modelId="{407E03B1-D5CF-314A-8FF7-F56D4702004F}" type="presParOf" srcId="{1133668F-1B86-4FD6-AAE1-F009D812D059}" destId="{1B01C21B-446F-4A22-9D99-C66EC78FF74F}" srcOrd="0" destOrd="0" presId="urn:microsoft.com/office/officeart/2018/2/layout/IconVerticalSolidList"/>
    <dgm:cxn modelId="{9EBFBA15-8AF8-B348-BC3C-730442B00F10}" type="presParOf" srcId="{1133668F-1B86-4FD6-AAE1-F009D812D059}" destId="{C427D559-9248-42C6-A4B4-8AC494E0735F}" srcOrd="1" destOrd="0" presId="urn:microsoft.com/office/officeart/2018/2/layout/IconVerticalSolidList"/>
    <dgm:cxn modelId="{34C20107-521C-5A47-BDDC-13E16070F23C}" type="presParOf" srcId="{1133668F-1B86-4FD6-AAE1-F009D812D059}" destId="{0CD14184-BA40-425A-B455-9B1A96FEE889}" srcOrd="2" destOrd="0" presId="urn:microsoft.com/office/officeart/2018/2/layout/IconVerticalSolidList"/>
    <dgm:cxn modelId="{FC15B423-34F9-7F43-B7FB-4524454C5537}" type="presParOf" srcId="{1133668F-1B86-4FD6-AAE1-F009D812D059}" destId="{C62F2D14-0CF3-409D-83D0-F8F77E7898F7}" srcOrd="3" destOrd="0" presId="urn:microsoft.com/office/officeart/2018/2/layout/IconVerticalSolidList"/>
    <dgm:cxn modelId="{93F33B05-F50B-C242-9EC1-31CDCCBB3815}" type="presParOf" srcId="{9B73EBF0-8099-4EF6-A928-CEAA993EDED9}" destId="{6E39B3E9-B0CF-4268-A1FD-3C221150D5CF}" srcOrd="1" destOrd="0" presId="urn:microsoft.com/office/officeart/2018/2/layout/IconVerticalSolidList"/>
    <dgm:cxn modelId="{92C8C60A-5407-A147-B263-F7E4CF441DAC}" type="presParOf" srcId="{9B73EBF0-8099-4EF6-A928-CEAA993EDED9}" destId="{A964A64A-AC68-45A8-84A7-79B380719FAB}" srcOrd="2" destOrd="0" presId="urn:microsoft.com/office/officeart/2018/2/layout/IconVerticalSolidList"/>
    <dgm:cxn modelId="{31C85409-7901-F445-B583-96BF0CEE48EA}" type="presParOf" srcId="{A964A64A-AC68-45A8-84A7-79B380719FAB}" destId="{E5C68F14-A7B6-4082-9272-904893736F1A}" srcOrd="0" destOrd="0" presId="urn:microsoft.com/office/officeart/2018/2/layout/IconVerticalSolidList"/>
    <dgm:cxn modelId="{FD93718E-29E3-7C4B-AE58-7A3ED9B5BF2C}" type="presParOf" srcId="{A964A64A-AC68-45A8-84A7-79B380719FAB}" destId="{886EB3AF-2845-48B5-B75E-3F2D0884B8D9}" srcOrd="1" destOrd="0" presId="urn:microsoft.com/office/officeart/2018/2/layout/IconVerticalSolidList"/>
    <dgm:cxn modelId="{864C989C-F129-804D-B0FD-111E769243F2}" type="presParOf" srcId="{A964A64A-AC68-45A8-84A7-79B380719FAB}" destId="{02DA9F58-756C-472C-B2A7-F62BD9D222D1}" srcOrd="2" destOrd="0" presId="urn:microsoft.com/office/officeart/2018/2/layout/IconVerticalSolidList"/>
    <dgm:cxn modelId="{3AF3201C-6E65-6848-B677-5358C5CC5AAC}" type="presParOf" srcId="{A964A64A-AC68-45A8-84A7-79B380719FAB}" destId="{8499EE41-0C9E-4A42-A4B6-2586FF90AD1B}" srcOrd="3" destOrd="0" presId="urn:microsoft.com/office/officeart/2018/2/layout/IconVerticalSolidList"/>
    <dgm:cxn modelId="{16F2D8E8-AE9C-8F44-9103-C4B0BA50B819}" type="presParOf" srcId="{9B73EBF0-8099-4EF6-A928-CEAA993EDED9}" destId="{06BE89CE-CF20-45DE-B878-37274AFB257B}" srcOrd="3" destOrd="0" presId="urn:microsoft.com/office/officeart/2018/2/layout/IconVerticalSolidList"/>
    <dgm:cxn modelId="{23CB3280-2458-2E49-A6B8-2094CA9DD23B}" type="presParOf" srcId="{9B73EBF0-8099-4EF6-A928-CEAA993EDED9}" destId="{F51CA54C-0FFE-47C7-903B-F4AF99B0B9DA}" srcOrd="4" destOrd="0" presId="urn:microsoft.com/office/officeart/2018/2/layout/IconVerticalSolidList"/>
    <dgm:cxn modelId="{30EC23A6-3E6D-B541-AB15-0ED0C088EF33}" type="presParOf" srcId="{F51CA54C-0FFE-47C7-903B-F4AF99B0B9DA}" destId="{D3B021F7-5710-4354-B162-8CFA4050A2F5}" srcOrd="0" destOrd="0" presId="urn:microsoft.com/office/officeart/2018/2/layout/IconVerticalSolidList"/>
    <dgm:cxn modelId="{56214483-A112-F743-9B39-7B1CFF497918}" type="presParOf" srcId="{F51CA54C-0FFE-47C7-903B-F4AF99B0B9DA}" destId="{8607E79B-8150-4116-A97A-7BEB873967FD}" srcOrd="1" destOrd="0" presId="urn:microsoft.com/office/officeart/2018/2/layout/IconVerticalSolidList"/>
    <dgm:cxn modelId="{12FE7EE7-CB50-034E-8D78-DCC76CFD8118}" type="presParOf" srcId="{F51CA54C-0FFE-47C7-903B-F4AF99B0B9DA}" destId="{6E9B6E28-C453-4A65-931E-261D53481C90}" srcOrd="2" destOrd="0" presId="urn:microsoft.com/office/officeart/2018/2/layout/IconVerticalSolidList"/>
    <dgm:cxn modelId="{36439814-1448-764D-8624-C754CF33C078}" type="presParOf" srcId="{F51CA54C-0FFE-47C7-903B-F4AF99B0B9DA}" destId="{90BF287E-7B82-482E-B9A8-DD18655EAAD7}" srcOrd="3" destOrd="0" presId="urn:microsoft.com/office/officeart/2018/2/layout/IconVerticalSolidList"/>
    <dgm:cxn modelId="{4E38FBCF-5D99-4749-865A-946CCC86FB05}" type="presParOf" srcId="{9B73EBF0-8099-4EF6-A928-CEAA993EDED9}" destId="{AB1821A1-F0D9-40C9-8828-71CF2C0A7407}" srcOrd="5" destOrd="0" presId="urn:microsoft.com/office/officeart/2018/2/layout/IconVerticalSolidList"/>
    <dgm:cxn modelId="{C433BCFA-CD4D-CD4A-8343-5D617C568CAB}" type="presParOf" srcId="{9B73EBF0-8099-4EF6-A928-CEAA993EDED9}" destId="{D7A88B1D-2336-4941-AECC-A3E59CF1B382}" srcOrd="6" destOrd="0" presId="urn:microsoft.com/office/officeart/2018/2/layout/IconVerticalSolidList"/>
    <dgm:cxn modelId="{940716AD-A313-0049-9DC8-B9E686B1D7E4}" type="presParOf" srcId="{D7A88B1D-2336-4941-AECC-A3E59CF1B382}" destId="{435CA352-18A8-4627-B158-5426056EEB81}" srcOrd="0" destOrd="0" presId="urn:microsoft.com/office/officeart/2018/2/layout/IconVerticalSolidList"/>
    <dgm:cxn modelId="{B4A71278-FEE2-DD47-B511-0E85789E2254}" type="presParOf" srcId="{D7A88B1D-2336-4941-AECC-A3E59CF1B382}" destId="{3B0C11BD-7234-469F-8931-F93C33AE4203}" srcOrd="1" destOrd="0" presId="urn:microsoft.com/office/officeart/2018/2/layout/IconVerticalSolidList"/>
    <dgm:cxn modelId="{874049E7-5CF5-6B40-8C95-3D4FF185E40A}" type="presParOf" srcId="{D7A88B1D-2336-4941-AECC-A3E59CF1B382}" destId="{4B7E7DE8-337F-4F81-8A11-21A653352876}" srcOrd="2" destOrd="0" presId="urn:microsoft.com/office/officeart/2018/2/layout/IconVerticalSolidList"/>
    <dgm:cxn modelId="{6AEE568D-EFDC-3F40-A928-7E77658C5DE5}" type="presParOf" srcId="{D7A88B1D-2336-4941-AECC-A3E59CF1B382}" destId="{D7E11031-0C71-418F-9875-1239875D655E}" srcOrd="3" destOrd="0" presId="urn:microsoft.com/office/officeart/2018/2/layout/IconVerticalSolidList"/>
    <dgm:cxn modelId="{C9323E62-E504-B741-AEF1-14325B2DA864}" type="presParOf" srcId="{9B73EBF0-8099-4EF6-A928-CEAA993EDED9}" destId="{785DE9AE-10B0-430A-A770-4438F92B3F6B}" srcOrd="7" destOrd="0" presId="urn:microsoft.com/office/officeart/2018/2/layout/IconVerticalSolidList"/>
    <dgm:cxn modelId="{A47B5756-8E76-844E-9A18-8270FABA3DFF}" type="presParOf" srcId="{9B73EBF0-8099-4EF6-A928-CEAA993EDED9}" destId="{9FD08C72-8145-4797-9D2E-66436E9204D1}" srcOrd="8" destOrd="0" presId="urn:microsoft.com/office/officeart/2018/2/layout/IconVerticalSolidList"/>
    <dgm:cxn modelId="{BEC9C0D5-1BFC-FF4E-9133-8E1D236DB34A}" type="presParOf" srcId="{9FD08C72-8145-4797-9D2E-66436E9204D1}" destId="{B31D3DAA-3000-40F1-89CD-ABAA213B1ED2}" srcOrd="0" destOrd="0" presId="urn:microsoft.com/office/officeart/2018/2/layout/IconVerticalSolidList"/>
    <dgm:cxn modelId="{22EB65A4-2338-E04D-B4AF-6D922AC2EADA}" type="presParOf" srcId="{9FD08C72-8145-4797-9D2E-66436E9204D1}" destId="{793E6697-1D12-4DBA-A621-05547001E889}" srcOrd="1" destOrd="0" presId="urn:microsoft.com/office/officeart/2018/2/layout/IconVerticalSolidList"/>
    <dgm:cxn modelId="{D8C27ED3-24B5-364F-A99D-4CA55587E4E7}" type="presParOf" srcId="{9FD08C72-8145-4797-9D2E-66436E9204D1}" destId="{608D55CB-262C-457F-93B9-9246EB7A3A0A}" srcOrd="2" destOrd="0" presId="urn:microsoft.com/office/officeart/2018/2/layout/IconVerticalSolidList"/>
    <dgm:cxn modelId="{21280931-474C-0C45-A1DB-3131172E4148}" type="presParOf" srcId="{9FD08C72-8145-4797-9D2E-66436E9204D1}" destId="{0ECB073F-2ADE-43DF-BBAD-AFE1AD24CF4F}" srcOrd="3" destOrd="0" presId="urn:microsoft.com/office/officeart/2018/2/layout/IconVerticalSolidList"/>
    <dgm:cxn modelId="{8BFEA9B0-1668-9842-973B-A3F80578689C}" type="presParOf" srcId="{9B73EBF0-8099-4EF6-A928-CEAA993EDED9}" destId="{2E1D5904-6EA2-5A41-AB3E-8374D084A6C0}" srcOrd="9" destOrd="0" presId="urn:microsoft.com/office/officeart/2018/2/layout/IconVerticalSolidList"/>
    <dgm:cxn modelId="{D22FF9B4-733F-9744-AFF4-52856019155C}" type="presParOf" srcId="{9B73EBF0-8099-4EF6-A928-CEAA993EDED9}" destId="{3242CF00-3E3A-7A44-8B02-5278BF51F19F}" srcOrd="10" destOrd="0" presId="urn:microsoft.com/office/officeart/2018/2/layout/IconVerticalSolidList"/>
    <dgm:cxn modelId="{84285F9C-22B6-404E-86E4-FA180715522A}" type="presParOf" srcId="{3242CF00-3E3A-7A44-8B02-5278BF51F19F}" destId="{37EBD63D-29DA-B242-82D7-7FCDAD15D80A}" srcOrd="0" destOrd="0" presId="urn:microsoft.com/office/officeart/2018/2/layout/IconVerticalSolidList"/>
    <dgm:cxn modelId="{61BA5119-157A-834D-8C12-1134F435F3E3}" type="presParOf" srcId="{3242CF00-3E3A-7A44-8B02-5278BF51F19F}" destId="{C56DF7D9-7E89-B94A-8F84-7E11E13F715B}" srcOrd="1" destOrd="0" presId="urn:microsoft.com/office/officeart/2018/2/layout/IconVerticalSolidList"/>
    <dgm:cxn modelId="{4CB16DFD-28E3-F246-BF6D-33006AB6DCE9}" type="presParOf" srcId="{3242CF00-3E3A-7A44-8B02-5278BF51F19F}" destId="{1B56E932-864E-EF4E-A68D-BBCE6C795575}" srcOrd="2" destOrd="0" presId="urn:microsoft.com/office/officeart/2018/2/layout/IconVerticalSolidList"/>
    <dgm:cxn modelId="{951E939D-A040-084F-A885-40B7381BB078}" type="presParOf" srcId="{3242CF00-3E3A-7A44-8B02-5278BF51F19F}" destId="{4B290B00-5F84-994D-A268-53DCE4EFD7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F3FECC-9E47-4019-A89F-35162DBE9D7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918FB12C-7F9E-4D30-83D8-7C14E3C487E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For both AMAZON &amp; GOOGLE, ARIMA model offers better prediction accuracy with respect to LSTM and is relatively fast as in terms of training/fitting time and complexity.</a:t>
          </a:r>
          <a:endParaRPr lang="en-US" dirty="0"/>
        </a:p>
      </dgm:t>
    </dgm:pt>
    <dgm:pt modelId="{06382B51-B83D-40EA-A0B5-2B660F87EB8E}" type="parTrans" cxnId="{6DE8DA91-DBD1-4218-914F-DDDDAF2C7CDC}">
      <dgm:prSet/>
      <dgm:spPr/>
      <dgm:t>
        <a:bodyPr/>
        <a:lstStyle/>
        <a:p>
          <a:endParaRPr lang="en-US"/>
        </a:p>
      </dgm:t>
    </dgm:pt>
    <dgm:pt modelId="{DE410DDA-41DE-44A9-B88B-1A86427A7CD2}" type="sibTrans" cxnId="{6DE8DA91-DBD1-4218-914F-DDDDAF2C7CDC}">
      <dgm:prSet/>
      <dgm:spPr/>
      <dgm:t>
        <a:bodyPr/>
        <a:lstStyle/>
        <a:p>
          <a:endParaRPr lang="en-US"/>
        </a:p>
      </dgm:t>
    </dgm:pt>
    <dgm:pt modelId="{24974EC7-597E-4EF3-BF6E-DF970B4CFEC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0" i="0" dirty="0"/>
            <a:t>Based on ARIMA modelling outcome and prediction, GOOGLE is better Stock to buy than AMAZON</a:t>
          </a:r>
          <a:endParaRPr lang="en-US" dirty="0"/>
        </a:p>
      </dgm:t>
    </dgm:pt>
    <dgm:pt modelId="{9D1E8E7E-37C3-4191-8B89-CEE57EDE087C}" type="parTrans" cxnId="{5299383D-BC0D-4666-8C7B-EA6EE8A4B6BF}">
      <dgm:prSet/>
      <dgm:spPr/>
      <dgm:t>
        <a:bodyPr/>
        <a:lstStyle/>
        <a:p>
          <a:endParaRPr lang="en-US"/>
        </a:p>
      </dgm:t>
    </dgm:pt>
    <dgm:pt modelId="{CB85AE17-9770-4D2C-9E35-59FDBEE06498}" type="sibTrans" cxnId="{5299383D-BC0D-4666-8C7B-EA6EE8A4B6BF}">
      <dgm:prSet/>
      <dgm:spPr/>
      <dgm:t>
        <a:bodyPr/>
        <a:lstStyle/>
        <a:p>
          <a:endParaRPr lang="en-US"/>
        </a:p>
      </dgm:t>
    </dgm:pt>
    <dgm:pt modelId="{36EEC637-C39E-4B32-94D0-0D7D0673D56C}" type="pres">
      <dgm:prSet presAssocID="{D8F3FECC-9E47-4019-A89F-35162DBE9D72}" presName="root" presStyleCnt="0">
        <dgm:presLayoutVars>
          <dgm:dir/>
          <dgm:resizeHandles val="exact"/>
        </dgm:presLayoutVars>
      </dgm:prSet>
      <dgm:spPr/>
    </dgm:pt>
    <dgm:pt modelId="{0772F735-A62D-4057-A817-213BD8285DA7}" type="pres">
      <dgm:prSet presAssocID="{918FB12C-7F9E-4D30-83D8-7C14E3C487E2}" presName="compNode" presStyleCnt="0"/>
      <dgm:spPr/>
    </dgm:pt>
    <dgm:pt modelId="{CD40376F-A688-4052-8409-B1CB715EE1DD}" type="pres">
      <dgm:prSet presAssocID="{918FB12C-7F9E-4D30-83D8-7C14E3C487E2}" presName="bgRect" presStyleLbl="bgShp" presStyleIdx="0" presStyleCnt="2"/>
      <dgm:spPr/>
    </dgm:pt>
    <dgm:pt modelId="{C46F95B0-146E-4095-BAA5-48DB0FE94522}" type="pres">
      <dgm:prSet presAssocID="{918FB12C-7F9E-4D30-83D8-7C14E3C487E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E3D36FF-26D3-4A90-A832-0CD127C19BFD}" type="pres">
      <dgm:prSet presAssocID="{918FB12C-7F9E-4D30-83D8-7C14E3C487E2}" presName="spaceRect" presStyleCnt="0"/>
      <dgm:spPr/>
    </dgm:pt>
    <dgm:pt modelId="{D8166382-3322-40B5-88AF-F3C3321C67E2}" type="pres">
      <dgm:prSet presAssocID="{918FB12C-7F9E-4D30-83D8-7C14E3C487E2}" presName="parTx" presStyleLbl="revTx" presStyleIdx="0" presStyleCnt="2">
        <dgm:presLayoutVars>
          <dgm:chMax val="0"/>
          <dgm:chPref val="0"/>
        </dgm:presLayoutVars>
      </dgm:prSet>
      <dgm:spPr/>
    </dgm:pt>
    <dgm:pt modelId="{A948DEB7-BF07-41B3-8555-31DAA1C59CC8}" type="pres">
      <dgm:prSet presAssocID="{DE410DDA-41DE-44A9-B88B-1A86427A7CD2}" presName="sibTrans" presStyleCnt="0"/>
      <dgm:spPr/>
    </dgm:pt>
    <dgm:pt modelId="{345C636C-28A0-4FB1-93C4-8519B647D679}" type="pres">
      <dgm:prSet presAssocID="{24974EC7-597E-4EF3-BF6E-DF970B4CFEC4}" presName="compNode" presStyleCnt="0"/>
      <dgm:spPr/>
    </dgm:pt>
    <dgm:pt modelId="{EB43B732-0D06-4A97-8254-ADC7AFB2A438}" type="pres">
      <dgm:prSet presAssocID="{24974EC7-597E-4EF3-BF6E-DF970B4CFEC4}" presName="bgRect" presStyleLbl="bgShp" presStyleIdx="1" presStyleCnt="2"/>
      <dgm:spPr/>
    </dgm:pt>
    <dgm:pt modelId="{C7D120FB-41D5-45DF-B3B6-F2F9E2D71E55}" type="pres">
      <dgm:prSet presAssocID="{24974EC7-597E-4EF3-BF6E-DF970B4CFEC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2A44E18-0BC9-4CEF-8CBD-B709E6918897}" type="pres">
      <dgm:prSet presAssocID="{24974EC7-597E-4EF3-BF6E-DF970B4CFEC4}" presName="spaceRect" presStyleCnt="0"/>
      <dgm:spPr/>
    </dgm:pt>
    <dgm:pt modelId="{A6B3C52C-9A39-434A-B50B-9694F91C59BC}" type="pres">
      <dgm:prSet presAssocID="{24974EC7-597E-4EF3-BF6E-DF970B4CFEC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299383D-BC0D-4666-8C7B-EA6EE8A4B6BF}" srcId="{D8F3FECC-9E47-4019-A89F-35162DBE9D72}" destId="{24974EC7-597E-4EF3-BF6E-DF970B4CFEC4}" srcOrd="1" destOrd="0" parTransId="{9D1E8E7E-37C3-4191-8B89-CEE57EDE087C}" sibTransId="{CB85AE17-9770-4D2C-9E35-59FDBEE06498}"/>
    <dgm:cxn modelId="{22F2F344-90F9-D946-954C-2D1675207551}" type="presOf" srcId="{D8F3FECC-9E47-4019-A89F-35162DBE9D72}" destId="{36EEC637-C39E-4B32-94D0-0D7D0673D56C}" srcOrd="0" destOrd="0" presId="urn:microsoft.com/office/officeart/2018/2/layout/IconVerticalSolidList"/>
    <dgm:cxn modelId="{6DE8DA91-DBD1-4218-914F-DDDDAF2C7CDC}" srcId="{D8F3FECC-9E47-4019-A89F-35162DBE9D72}" destId="{918FB12C-7F9E-4D30-83D8-7C14E3C487E2}" srcOrd="0" destOrd="0" parTransId="{06382B51-B83D-40EA-A0B5-2B660F87EB8E}" sibTransId="{DE410DDA-41DE-44A9-B88B-1A86427A7CD2}"/>
    <dgm:cxn modelId="{EFF8159D-65AE-FC47-A9D8-F2648B24B51B}" type="presOf" srcId="{24974EC7-597E-4EF3-BF6E-DF970B4CFEC4}" destId="{A6B3C52C-9A39-434A-B50B-9694F91C59BC}" srcOrd="0" destOrd="0" presId="urn:microsoft.com/office/officeart/2018/2/layout/IconVerticalSolidList"/>
    <dgm:cxn modelId="{81B787D7-BD81-E24C-89BE-6F01A35339EB}" type="presOf" srcId="{918FB12C-7F9E-4D30-83D8-7C14E3C487E2}" destId="{D8166382-3322-40B5-88AF-F3C3321C67E2}" srcOrd="0" destOrd="0" presId="urn:microsoft.com/office/officeart/2018/2/layout/IconVerticalSolidList"/>
    <dgm:cxn modelId="{6BA9F943-AF35-DA4B-8EB2-C1199C25B6C1}" type="presParOf" srcId="{36EEC637-C39E-4B32-94D0-0D7D0673D56C}" destId="{0772F735-A62D-4057-A817-213BD8285DA7}" srcOrd="0" destOrd="0" presId="urn:microsoft.com/office/officeart/2018/2/layout/IconVerticalSolidList"/>
    <dgm:cxn modelId="{1CC2292B-D303-FA4F-AA9A-A117ED1C2F57}" type="presParOf" srcId="{0772F735-A62D-4057-A817-213BD8285DA7}" destId="{CD40376F-A688-4052-8409-B1CB715EE1DD}" srcOrd="0" destOrd="0" presId="urn:microsoft.com/office/officeart/2018/2/layout/IconVerticalSolidList"/>
    <dgm:cxn modelId="{D7FEC25E-3627-C44B-A728-6B7801324D72}" type="presParOf" srcId="{0772F735-A62D-4057-A817-213BD8285DA7}" destId="{C46F95B0-146E-4095-BAA5-48DB0FE94522}" srcOrd="1" destOrd="0" presId="urn:microsoft.com/office/officeart/2018/2/layout/IconVerticalSolidList"/>
    <dgm:cxn modelId="{6B1A425D-9D21-364F-B6EA-A343DA0BEDD5}" type="presParOf" srcId="{0772F735-A62D-4057-A817-213BD8285DA7}" destId="{FE3D36FF-26D3-4A90-A832-0CD127C19BFD}" srcOrd="2" destOrd="0" presId="urn:microsoft.com/office/officeart/2018/2/layout/IconVerticalSolidList"/>
    <dgm:cxn modelId="{F9CA3B7D-F4E3-5F4C-87F1-7C24304738E8}" type="presParOf" srcId="{0772F735-A62D-4057-A817-213BD8285DA7}" destId="{D8166382-3322-40B5-88AF-F3C3321C67E2}" srcOrd="3" destOrd="0" presId="urn:microsoft.com/office/officeart/2018/2/layout/IconVerticalSolidList"/>
    <dgm:cxn modelId="{F6C89FBA-EC1E-0E47-B42E-8FAFEC392E06}" type="presParOf" srcId="{36EEC637-C39E-4B32-94D0-0D7D0673D56C}" destId="{A948DEB7-BF07-41B3-8555-31DAA1C59CC8}" srcOrd="1" destOrd="0" presId="urn:microsoft.com/office/officeart/2018/2/layout/IconVerticalSolidList"/>
    <dgm:cxn modelId="{2025B903-22C6-C54E-8AF5-750A461538F1}" type="presParOf" srcId="{36EEC637-C39E-4B32-94D0-0D7D0673D56C}" destId="{345C636C-28A0-4FB1-93C4-8519B647D679}" srcOrd="2" destOrd="0" presId="urn:microsoft.com/office/officeart/2018/2/layout/IconVerticalSolidList"/>
    <dgm:cxn modelId="{C01337B4-F99F-2D4B-A6AD-BA7026EFD77E}" type="presParOf" srcId="{345C636C-28A0-4FB1-93C4-8519B647D679}" destId="{EB43B732-0D06-4A97-8254-ADC7AFB2A438}" srcOrd="0" destOrd="0" presId="urn:microsoft.com/office/officeart/2018/2/layout/IconVerticalSolidList"/>
    <dgm:cxn modelId="{3C11D527-042B-E14C-B7F6-7AC0E607523C}" type="presParOf" srcId="{345C636C-28A0-4FB1-93C4-8519B647D679}" destId="{C7D120FB-41D5-45DF-B3B6-F2F9E2D71E55}" srcOrd="1" destOrd="0" presId="urn:microsoft.com/office/officeart/2018/2/layout/IconVerticalSolidList"/>
    <dgm:cxn modelId="{B39C74EF-9F4C-2044-8137-15596ADFFCC4}" type="presParOf" srcId="{345C636C-28A0-4FB1-93C4-8519B647D679}" destId="{D2A44E18-0BC9-4CEF-8CBD-B709E6918897}" srcOrd="2" destOrd="0" presId="urn:microsoft.com/office/officeart/2018/2/layout/IconVerticalSolidList"/>
    <dgm:cxn modelId="{D31A9337-A60A-FF40-9861-5980D2862F28}" type="presParOf" srcId="{345C636C-28A0-4FB1-93C4-8519B647D679}" destId="{A6B3C52C-9A39-434A-B50B-9694F91C59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1C21B-446F-4A22-9D99-C66EC78FF74F}">
      <dsp:nvSpPr>
        <dsp:cNvPr id="0" name=""/>
        <dsp:cNvSpPr/>
      </dsp:nvSpPr>
      <dsp:spPr>
        <a:xfrm>
          <a:off x="0" y="1659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27D559-9248-42C6-A4B4-8AC494E0735F}">
      <dsp:nvSpPr>
        <dsp:cNvPr id="0" name=""/>
        <dsp:cNvSpPr/>
      </dsp:nvSpPr>
      <dsp:spPr>
        <a:xfrm>
          <a:off x="213939" y="160788"/>
          <a:ext cx="388981" cy="3889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2F2D14-0CF3-409D-83D0-F8F77E7898F7}">
      <dsp:nvSpPr>
        <dsp:cNvPr id="0" name=""/>
        <dsp:cNvSpPr/>
      </dsp:nvSpPr>
      <dsp:spPr>
        <a:xfrm>
          <a:off x="816860" y="1659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Objective</a:t>
          </a:r>
        </a:p>
      </dsp:txBody>
      <dsp:txXfrm>
        <a:off x="816860" y="1659"/>
        <a:ext cx="3421764" cy="707238"/>
      </dsp:txXfrm>
    </dsp:sp>
    <dsp:sp modelId="{E5C68F14-A7B6-4082-9272-904893736F1A}">
      <dsp:nvSpPr>
        <dsp:cNvPr id="0" name=""/>
        <dsp:cNvSpPr/>
      </dsp:nvSpPr>
      <dsp:spPr>
        <a:xfrm>
          <a:off x="0" y="885708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6EB3AF-2845-48B5-B75E-3F2D0884B8D9}">
      <dsp:nvSpPr>
        <dsp:cNvPr id="0" name=""/>
        <dsp:cNvSpPr/>
      </dsp:nvSpPr>
      <dsp:spPr>
        <a:xfrm>
          <a:off x="213939" y="1044836"/>
          <a:ext cx="388981" cy="3889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9EE41-0C9E-4A42-A4B6-2586FF90AD1B}">
      <dsp:nvSpPr>
        <dsp:cNvPr id="0" name=""/>
        <dsp:cNvSpPr/>
      </dsp:nvSpPr>
      <dsp:spPr>
        <a:xfrm>
          <a:off x="816860" y="885708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Visualization</a:t>
          </a:r>
        </a:p>
      </dsp:txBody>
      <dsp:txXfrm>
        <a:off x="816860" y="885708"/>
        <a:ext cx="3421764" cy="707238"/>
      </dsp:txXfrm>
    </dsp:sp>
    <dsp:sp modelId="{D3B021F7-5710-4354-B162-8CFA4050A2F5}">
      <dsp:nvSpPr>
        <dsp:cNvPr id="0" name=""/>
        <dsp:cNvSpPr/>
      </dsp:nvSpPr>
      <dsp:spPr>
        <a:xfrm>
          <a:off x="0" y="1769756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07E79B-8150-4116-A97A-7BEB873967FD}">
      <dsp:nvSpPr>
        <dsp:cNvPr id="0" name=""/>
        <dsp:cNvSpPr/>
      </dsp:nvSpPr>
      <dsp:spPr>
        <a:xfrm>
          <a:off x="213939" y="1928885"/>
          <a:ext cx="388981" cy="3889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F287E-7B82-482E-B9A8-DD18655EAAD7}">
      <dsp:nvSpPr>
        <dsp:cNvPr id="0" name=""/>
        <dsp:cNvSpPr/>
      </dsp:nvSpPr>
      <dsp:spPr>
        <a:xfrm>
          <a:off x="816860" y="1769756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Preprocessing and cleaning data</a:t>
          </a:r>
        </a:p>
      </dsp:txBody>
      <dsp:txXfrm>
        <a:off x="816860" y="1769756"/>
        <a:ext cx="3421764" cy="707238"/>
      </dsp:txXfrm>
    </dsp:sp>
    <dsp:sp modelId="{435CA352-18A8-4627-B158-5426056EEB81}">
      <dsp:nvSpPr>
        <dsp:cNvPr id="0" name=""/>
        <dsp:cNvSpPr/>
      </dsp:nvSpPr>
      <dsp:spPr>
        <a:xfrm>
          <a:off x="0" y="2653804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0C11BD-7234-469F-8931-F93C33AE4203}">
      <dsp:nvSpPr>
        <dsp:cNvPr id="0" name=""/>
        <dsp:cNvSpPr/>
      </dsp:nvSpPr>
      <dsp:spPr>
        <a:xfrm>
          <a:off x="213939" y="2812933"/>
          <a:ext cx="388981" cy="3889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11031-0C71-418F-9875-1239875D655E}">
      <dsp:nvSpPr>
        <dsp:cNvPr id="0" name=""/>
        <dsp:cNvSpPr/>
      </dsp:nvSpPr>
      <dsp:spPr>
        <a:xfrm>
          <a:off x="816860" y="2653804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ML Model built and validation</a:t>
          </a:r>
        </a:p>
      </dsp:txBody>
      <dsp:txXfrm>
        <a:off x="816860" y="2653804"/>
        <a:ext cx="3421764" cy="707238"/>
      </dsp:txXfrm>
    </dsp:sp>
    <dsp:sp modelId="{B31D3DAA-3000-40F1-89CD-ABAA213B1ED2}">
      <dsp:nvSpPr>
        <dsp:cNvPr id="0" name=""/>
        <dsp:cNvSpPr/>
      </dsp:nvSpPr>
      <dsp:spPr>
        <a:xfrm>
          <a:off x="0" y="3537853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E6697-1D12-4DBA-A621-05547001E889}">
      <dsp:nvSpPr>
        <dsp:cNvPr id="0" name=""/>
        <dsp:cNvSpPr/>
      </dsp:nvSpPr>
      <dsp:spPr>
        <a:xfrm>
          <a:off x="213939" y="3696981"/>
          <a:ext cx="388981" cy="3889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B073F-2ADE-43DF-BBAD-AFE1AD24CF4F}">
      <dsp:nvSpPr>
        <dsp:cNvPr id="0" name=""/>
        <dsp:cNvSpPr/>
      </dsp:nvSpPr>
      <dsp:spPr>
        <a:xfrm>
          <a:off x="816860" y="3537853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 set Prediction  and measuring accuracy</a:t>
          </a:r>
        </a:p>
      </dsp:txBody>
      <dsp:txXfrm>
        <a:off x="816860" y="3537853"/>
        <a:ext cx="3421764" cy="707238"/>
      </dsp:txXfrm>
    </dsp:sp>
    <dsp:sp modelId="{37EBD63D-29DA-B242-82D7-7FCDAD15D80A}">
      <dsp:nvSpPr>
        <dsp:cNvPr id="0" name=""/>
        <dsp:cNvSpPr/>
      </dsp:nvSpPr>
      <dsp:spPr>
        <a:xfrm>
          <a:off x="0" y="4421901"/>
          <a:ext cx="4238625" cy="70723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6DF7D9-7E89-B94A-8F84-7E11E13F715B}">
      <dsp:nvSpPr>
        <dsp:cNvPr id="0" name=""/>
        <dsp:cNvSpPr/>
      </dsp:nvSpPr>
      <dsp:spPr>
        <a:xfrm>
          <a:off x="213939" y="4581030"/>
          <a:ext cx="388981" cy="388981"/>
        </a:xfrm>
        <a:prstGeom prst="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290B00-5F84-994D-A268-53DCE4EFD792}">
      <dsp:nvSpPr>
        <dsp:cNvPr id="0" name=""/>
        <dsp:cNvSpPr/>
      </dsp:nvSpPr>
      <dsp:spPr>
        <a:xfrm>
          <a:off x="816860" y="4421901"/>
          <a:ext cx="3421764" cy="707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49" tIns="74849" rIns="74849" bIns="748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Conclusion</a:t>
          </a:r>
        </a:p>
      </dsp:txBody>
      <dsp:txXfrm>
        <a:off x="816860" y="4421901"/>
        <a:ext cx="3421764" cy="7072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0376F-A688-4052-8409-B1CB715EE1DD}">
      <dsp:nvSpPr>
        <dsp:cNvPr id="0" name=""/>
        <dsp:cNvSpPr/>
      </dsp:nvSpPr>
      <dsp:spPr>
        <a:xfrm>
          <a:off x="0" y="505009"/>
          <a:ext cx="7696200" cy="932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6F95B0-146E-4095-BAA5-48DB0FE94522}">
      <dsp:nvSpPr>
        <dsp:cNvPr id="0" name=""/>
        <dsp:cNvSpPr/>
      </dsp:nvSpPr>
      <dsp:spPr>
        <a:xfrm>
          <a:off x="282028" y="714782"/>
          <a:ext cx="512778" cy="5127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66382-3322-40B5-88AF-F3C3321C67E2}">
      <dsp:nvSpPr>
        <dsp:cNvPr id="0" name=""/>
        <dsp:cNvSpPr/>
      </dsp:nvSpPr>
      <dsp:spPr>
        <a:xfrm>
          <a:off x="1076834" y="505009"/>
          <a:ext cx="66193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For both AMAZON &amp; GOOGLE, ARIMA model offers better prediction accuracy with respect to LSTM and is relatively fast as in terms of training/fitting time and complexity.</a:t>
          </a:r>
          <a:endParaRPr lang="en-US" sz="1600" kern="1200" dirty="0"/>
        </a:p>
      </dsp:txBody>
      <dsp:txXfrm>
        <a:off x="1076834" y="505009"/>
        <a:ext cx="6619365" cy="932324"/>
      </dsp:txXfrm>
    </dsp:sp>
    <dsp:sp modelId="{EB43B732-0D06-4A97-8254-ADC7AFB2A438}">
      <dsp:nvSpPr>
        <dsp:cNvPr id="0" name=""/>
        <dsp:cNvSpPr/>
      </dsp:nvSpPr>
      <dsp:spPr>
        <a:xfrm>
          <a:off x="0" y="1670414"/>
          <a:ext cx="7696200" cy="932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120FB-41D5-45DF-B3B6-F2F9E2D71E55}">
      <dsp:nvSpPr>
        <dsp:cNvPr id="0" name=""/>
        <dsp:cNvSpPr/>
      </dsp:nvSpPr>
      <dsp:spPr>
        <a:xfrm>
          <a:off x="282028" y="1880187"/>
          <a:ext cx="512778" cy="5127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52C-9A39-434A-B50B-9694F91C59BC}">
      <dsp:nvSpPr>
        <dsp:cNvPr id="0" name=""/>
        <dsp:cNvSpPr/>
      </dsp:nvSpPr>
      <dsp:spPr>
        <a:xfrm>
          <a:off x="1076834" y="1670414"/>
          <a:ext cx="6619365" cy="932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671" tIns="98671" rIns="98671" bIns="9867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/>
            <a:t>Based on ARIMA modelling outcome and prediction, GOOGLE is better Stock to buy than AMAZON</a:t>
          </a:r>
          <a:endParaRPr lang="en-US" sz="1600" kern="1200" dirty="0"/>
        </a:p>
      </dsp:txBody>
      <dsp:txXfrm>
        <a:off x="1076834" y="1670414"/>
        <a:ext cx="6619365" cy="932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74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4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1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06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30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6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38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77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C2F5EB9-BF23-4BB0-BC1A-58FC6FF55A28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747CE44-86A2-4BA3-80A7-1DC716C80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18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tinds/Stock-Price-Prediction/blob/main/Amazon_Price_Prediction_Using_LSTM_%26_ARIMA.ipynb" TargetMode="Externa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6189" y="1905000"/>
            <a:ext cx="5228626" cy="1144859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2400" kern="1200" cap="all" spc="200" baseline="0" dirty="0">
                <a:solidFill>
                  <a:schemeClr val="tx1"/>
                </a:solidFill>
              </a:rPr>
              <a:t>Price Prediction </a:t>
            </a:r>
            <a:r>
              <a:rPr lang="en-US" sz="2400" dirty="0">
                <a:solidFill>
                  <a:schemeClr val="tx1"/>
                </a:solidFill>
              </a:rPr>
              <a:t>using 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kern="1200" cap="all" spc="200" baseline="0" dirty="0">
              <a:solidFill>
                <a:schemeClr val="tx1"/>
              </a:solidFill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7899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8992" y="0"/>
            <a:ext cx="241173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1400774" y="2007220"/>
            <a:ext cx="2028225" cy="2183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dirty="0"/>
              <a:t>Neetin Verma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F96407B-9D5C-3E43-A8B6-AC1770457968}"/>
              </a:ext>
            </a:extLst>
          </p:cNvPr>
          <p:cNvSpPr txBox="1">
            <a:spLocks/>
          </p:cNvSpPr>
          <p:nvPr/>
        </p:nvSpPr>
        <p:spPr bwMode="blackWhite">
          <a:xfrm>
            <a:off x="3717912" y="2794417"/>
            <a:ext cx="5228626" cy="1375318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wrap="square" lIns="274320" tIns="182880" rIns="27432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1600" b="1" dirty="0">
                <a:solidFill>
                  <a:schemeClr val="bg2"/>
                </a:solidFill>
              </a:rPr>
              <a:t>Long short-term memory  (</a:t>
            </a:r>
            <a:r>
              <a:rPr lang="en-US" sz="1600" b="1" dirty="0" err="1">
                <a:solidFill>
                  <a:schemeClr val="bg2"/>
                </a:solidFill>
              </a:rPr>
              <a:t>lstm</a:t>
            </a:r>
            <a:r>
              <a:rPr lang="en-US" sz="1600" b="1" dirty="0">
                <a:solidFill>
                  <a:schemeClr val="bg2"/>
                </a:solidFill>
              </a:rPr>
              <a:t>) </a:t>
            </a:r>
          </a:p>
          <a:p>
            <a:pPr algn="l"/>
            <a:r>
              <a:rPr lang="en-IN" sz="1600" b="1" dirty="0">
                <a:solidFill>
                  <a:schemeClr val="bg2"/>
                </a:solidFill>
              </a:rPr>
              <a:t>Autoregressive Integrated Moving Average (</a:t>
            </a:r>
            <a:r>
              <a:rPr lang="en-US" sz="1600" b="1" dirty="0" err="1">
                <a:solidFill>
                  <a:schemeClr val="bg2"/>
                </a:solidFill>
              </a:rPr>
              <a:t>arima</a:t>
            </a:r>
            <a:r>
              <a:rPr lang="en-US" sz="1600" b="1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C58AF5-0EB6-C244-BE9A-F018CEBFF067}"/>
              </a:ext>
            </a:extLst>
          </p:cNvPr>
          <p:cNvSpPr/>
          <p:nvPr/>
        </p:nvSpPr>
        <p:spPr>
          <a:xfrm>
            <a:off x="3934355" y="5715000"/>
            <a:ext cx="4371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  <a:hlinkClick r:id="rId2"/>
              </a:rPr>
              <a:t>GitHub Jupyter Notebook Link</a:t>
            </a:r>
            <a:endParaRPr lang="en-US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054310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ntique Olive" pitchFamily="34" charset="0"/>
              </a:rPr>
              <a:t>Data VISUALIZATION</a:t>
            </a:r>
            <a:br>
              <a:rPr lang="en-US" sz="1800" dirty="0">
                <a:solidFill>
                  <a:schemeClr val="bg1"/>
                </a:solidFill>
                <a:latin typeface="Antique Olive" pitchFamily="34" charset="0"/>
              </a:rPr>
            </a:b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>
            <a:norm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Checking cross-correlation in our data.</a:t>
            </a:r>
          </a:p>
          <a:p>
            <a:r>
              <a:rPr lang="en-IN" dirty="0">
                <a:solidFill>
                  <a:schemeClr val="bg1"/>
                </a:solidFill>
              </a:rPr>
              <a:t>We can now confirm that ARIMA is going to be a good model to be applied to this type of data (there is auto-correlation in the data).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A7B5-924A-774F-B2DF-0E5510A66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28600"/>
            <a:ext cx="4307077" cy="3360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50794F-281E-0D40-AEEE-A0DB28431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817548"/>
            <a:ext cx="4307077" cy="26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71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964692"/>
            <a:ext cx="2300202" cy="1188720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Antique Olive" pitchFamily="34" charset="0"/>
              </a:rPr>
              <a:t>TRAIN(70%) &amp; TEST(30%) THE DATA</a:t>
            </a:r>
            <a:br>
              <a:rPr lang="en-US" sz="1200" dirty="0">
                <a:latin typeface="Antique Olive" pitchFamily="34" charset="0"/>
              </a:rPr>
            </a:b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2433" y="2638044"/>
            <a:ext cx="2297823" cy="3263206"/>
          </a:xfrm>
        </p:spPr>
        <p:txBody>
          <a:bodyPr>
            <a:normAutofit/>
          </a:bodyPr>
          <a:lstStyle/>
          <a:p>
            <a:r>
              <a:rPr lang="en-IN" dirty="0"/>
              <a:t>ARIMA parameters: p=4, d=1 and q=0.</a:t>
            </a:r>
          </a:p>
          <a:p>
            <a:r>
              <a:rPr lang="en-IN" dirty="0"/>
              <a:t>The MSE of the test set is quite large denoting that the precise prediction is a hard problem. However, this is the average squared value across all the test set predictions.</a:t>
            </a:r>
            <a:endParaRPr lang="en-US" dirty="0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0636" y="964692"/>
            <a:ext cx="516407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79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3351" y="1128683"/>
            <a:ext cx="4918644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2E430-BC20-2A44-BD1B-16C73325D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1524000"/>
            <a:ext cx="475439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0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b="1"/>
              <a:t>ARIMA model performance on the test set</a:t>
            </a:r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F919BCF-7BA9-F141-87D5-241F9EA22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4" y="381000"/>
            <a:ext cx="4448936" cy="3888282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426BB3E-FA05-EE4B-A7D1-D45391A24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1000"/>
            <a:ext cx="4448936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9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DED847-34F1-4353-AA83-1525E9E40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54767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4D5E4E-B899-9F41-AB48-EED2272B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699" y="4928136"/>
            <a:ext cx="5797296" cy="113440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b="1"/>
              <a:t>Model Accuracy score</a:t>
            </a:r>
            <a:endParaRPr lang="en-US" sz="28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88B34CD-5B02-BF49-9048-5A7533904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91061"/>
              </p:ext>
            </p:extLst>
          </p:nvPr>
        </p:nvGraphicFramePr>
        <p:xfrm>
          <a:off x="720090" y="1566537"/>
          <a:ext cx="7703822" cy="2343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408">
                  <a:extLst>
                    <a:ext uri="{9D8B030D-6E8A-4147-A177-3AD203B41FA5}">
                      <a16:colId xmlns:a16="http://schemas.microsoft.com/office/drawing/2014/main" val="2124019085"/>
                    </a:ext>
                  </a:extLst>
                </a:gridCol>
                <a:gridCol w="3082207">
                  <a:extLst>
                    <a:ext uri="{9D8B030D-6E8A-4147-A177-3AD203B41FA5}">
                      <a16:colId xmlns:a16="http://schemas.microsoft.com/office/drawing/2014/main" val="3094974182"/>
                    </a:ext>
                  </a:extLst>
                </a:gridCol>
                <a:gridCol w="3082207">
                  <a:extLst>
                    <a:ext uri="{9D8B030D-6E8A-4147-A177-3AD203B41FA5}">
                      <a16:colId xmlns:a16="http://schemas.microsoft.com/office/drawing/2014/main" val="950664229"/>
                    </a:ext>
                  </a:extLst>
                </a:gridCol>
              </a:tblGrid>
              <a:tr h="537098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Stock</a:t>
                      </a:r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LSTM</a:t>
                      </a:r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ARIMA</a:t>
                      </a:r>
                    </a:p>
                  </a:txBody>
                  <a:tcPr marL="122068" marR="122068" marT="61034" marB="61034"/>
                </a:tc>
                <a:extLst>
                  <a:ext uri="{0D108BD9-81ED-4DB2-BD59-A6C34878D82A}">
                    <a16:rowId xmlns:a16="http://schemas.microsoft.com/office/drawing/2014/main" val="3859708562"/>
                  </a:ext>
                </a:extLst>
              </a:tr>
              <a:tr h="903301">
                <a:tc>
                  <a:txBody>
                    <a:bodyPr/>
                    <a:lstStyle/>
                    <a:p>
                      <a:r>
                        <a:rPr lang="en-US" sz="2400"/>
                        <a:t>Amazon</a:t>
                      </a:r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0.9890319500700396</a:t>
                      </a:r>
                      <a:endParaRPr lang="en-US" sz="2400" b="0"/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0.9936222183900572</a:t>
                      </a:r>
                      <a:endParaRPr lang="en-US" sz="2400" b="0"/>
                    </a:p>
                  </a:txBody>
                  <a:tcPr marL="122068" marR="122068" marT="61034" marB="61034"/>
                </a:tc>
                <a:extLst>
                  <a:ext uri="{0D108BD9-81ED-4DB2-BD59-A6C34878D82A}">
                    <a16:rowId xmlns:a16="http://schemas.microsoft.com/office/drawing/2014/main" val="1055969668"/>
                  </a:ext>
                </a:extLst>
              </a:tr>
              <a:tr h="903301">
                <a:tc>
                  <a:txBody>
                    <a:bodyPr/>
                    <a:lstStyle/>
                    <a:p>
                      <a:r>
                        <a:rPr lang="en-US" sz="2400"/>
                        <a:t>Google</a:t>
                      </a:r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r>
                        <a:rPr lang="en-IN" sz="2400" b="0"/>
                        <a:t>0.9830930022158421</a:t>
                      </a:r>
                      <a:endParaRPr lang="en-US" sz="2400" b="0"/>
                    </a:p>
                  </a:txBody>
                  <a:tcPr marL="122068" marR="122068" marT="61034" marB="61034"/>
                </a:tc>
                <a:tc>
                  <a:txBody>
                    <a:bodyPr/>
                    <a:lstStyle/>
                    <a:p>
                      <a:r>
                        <a:rPr lang="en-IN" sz="2400" b="0" dirty="0"/>
                        <a:t>0.9855455121667532</a:t>
                      </a:r>
                      <a:endParaRPr lang="en-US" sz="2400" b="0" dirty="0"/>
                    </a:p>
                  </a:txBody>
                  <a:tcPr marL="122068" marR="122068" marT="61034" marB="61034"/>
                </a:tc>
                <a:extLst>
                  <a:ext uri="{0D108BD9-81ED-4DB2-BD59-A6C34878D82A}">
                    <a16:rowId xmlns:a16="http://schemas.microsoft.com/office/drawing/2014/main" val="388855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85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4A8D-4509-A743-8176-8F42510E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B947A3-379A-D441-B88C-A9480861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2619374"/>
            <a:ext cx="4419600" cy="3705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835F08-DF04-744B-9966-04C414D5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19374"/>
            <a:ext cx="4419601" cy="37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686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7A0E-91B1-544A-B006-E9C47049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352" y="964692"/>
            <a:ext cx="5797296" cy="1188720"/>
          </a:xfrm>
        </p:spPr>
        <p:txBody>
          <a:bodyPr>
            <a:normAutofit/>
          </a:bodyPr>
          <a:lstStyle/>
          <a:p>
            <a:r>
              <a:rPr lang="en-US"/>
              <a:t>CONCULSION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622388C-4CFE-4B1A-B7C3-13DDB8AF51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466294"/>
              </p:ext>
            </p:extLst>
          </p:nvPr>
        </p:nvGraphicFramePr>
        <p:xfrm>
          <a:off x="723900" y="2638425"/>
          <a:ext cx="76962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1954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4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3278" y="0"/>
            <a:ext cx="349072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5878" y="2681103"/>
            <a:ext cx="2522980" cy="1495794"/>
          </a:xfrm>
          <a:noFill/>
          <a:ln>
            <a:solidFill>
              <a:srgbClr val="FFFFFF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	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9B4E115-E67B-4954-9035-849B89AE6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0828442"/>
              </p:ext>
            </p:extLst>
          </p:nvPr>
        </p:nvGraphicFramePr>
        <p:xfrm>
          <a:off x="690562" y="965200"/>
          <a:ext cx="4238625" cy="51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1461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260" y="1248156"/>
            <a:ext cx="726948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671" y="1060704"/>
            <a:ext cx="7550658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467418"/>
            <a:ext cx="5797296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Objective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9546" y="2291262"/>
            <a:ext cx="6584634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The purpose of the project is to predict prediction stock price of stock using time series data. </a:t>
            </a:r>
            <a:endParaRPr lang="en-US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The project also aims at building a model using LSTM &amp; ARIMS techniques and find out the most suited predication </a:t>
            </a: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r>
              <a:rPr lang="en-IN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The data has features such as the Date, High, Open, Low, </a:t>
            </a:r>
            <a:r>
              <a:rPr lang="en-IN" dirty="0" err="1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Adj</a:t>
            </a:r>
            <a:r>
              <a:rPr lang="en-IN" dirty="0">
                <a:solidFill>
                  <a:srgbClr val="404040"/>
                </a:solidFill>
                <a:latin typeface="Arial" pitchFamily="34" charset="0"/>
                <a:cs typeface="Arial" pitchFamily="34" charset="0"/>
              </a:rPr>
              <a:t> Price, Volume . Models should learn from the data(Test &amp; Train) and be able to predict the stock.</a:t>
            </a:r>
            <a:endParaRPr lang="en-US" dirty="0">
              <a:solidFill>
                <a:srgbClr val="40404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0000"/>
              </a:lnSpc>
              <a:buFont typeface="Arial" pitchFamily="34" charset="0"/>
              <a:buChar char="•"/>
            </a:pPr>
            <a:endParaRPr lang="en-US" dirty="0">
              <a:solidFill>
                <a:srgbClr val="404040"/>
              </a:solidFill>
              <a:latin typeface="Antique Oliv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58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386744"/>
            <a:ext cx="6743700" cy="1645920"/>
          </a:xfrm>
          <a:solidFill>
            <a:schemeClr val="tx1"/>
          </a:solidFill>
          <a:ln w="190500" cmpd="thinThick"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b="1" kern="1200" cap="all" spc="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Long short-term memory  (</a:t>
            </a:r>
            <a:r>
              <a:rPr lang="en-US" sz="3800" b="1" kern="1200" cap="all" spc="20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3800" b="1" kern="1200" cap="all" spc="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 </a:t>
            </a:r>
            <a:endParaRPr lang="en-US" sz="3800" kern="1200" cap="all" spc="2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274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871" y="336547"/>
            <a:ext cx="2522980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Data Visualization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09" y="2621693"/>
            <a:ext cx="3286633" cy="1196595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ntique Olive" pitchFamily="34" charset="0"/>
              </a:rPr>
              <a:t>Amazon</a:t>
            </a: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 dataset has 2518 records and 6 features.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Data range from 2011 to 2021.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C2C4B-D823-1544-8296-C13FCB3C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860" y="1507488"/>
            <a:ext cx="4924300" cy="27070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2E2A1F-2354-EB47-88AE-36DFE075ADC4}"/>
              </a:ext>
            </a:extLst>
          </p:cNvPr>
          <p:cNvSpPr txBox="1">
            <a:spLocks/>
          </p:cNvSpPr>
          <p:nvPr/>
        </p:nvSpPr>
        <p:spPr>
          <a:xfrm>
            <a:off x="173609" y="4486489"/>
            <a:ext cx="3286633" cy="172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  <a:latin typeface="Antique Olive" pitchFamily="34" charset="0"/>
              </a:rPr>
              <a:t>Google</a:t>
            </a: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 dataset has 2752 records &amp; 6 features</a:t>
            </a:r>
          </a:p>
          <a:p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Data range from </a:t>
            </a:r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2010 to 2020</a:t>
            </a:r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33B67-DE09-0048-B5EC-6F46EF320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59" y="4249302"/>
            <a:ext cx="4924300" cy="24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8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90ECB-9CF6-A24B-B3B6-7EE70A6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 the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452FE-1A27-6242-A34E-67BFF7AD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Create the training dataset, </a:t>
            </a: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Splitting the data into 70% training  with 1 feature – “Close”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Scaled training dataset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Build the LSTM model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Train the model</a:t>
            </a:r>
          </a:p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38039AC-1EC3-C74A-A973-EACBF6EB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2006604"/>
            <a:ext cx="4688077" cy="26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6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90ECB-9CF6-A24B-B3B6-7EE70A6B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728044"/>
          </a:xfrm>
          <a:noFill/>
          <a:ln>
            <a:solidFill>
              <a:schemeClr val="bg1"/>
            </a:solidFill>
          </a:ln>
        </p:spPr>
        <p:txBody>
          <a:bodyPr vert="horz" wrap="square" lIns="274320" tIns="182880" rIns="274320" bIns="182880" rtlCol="0" anchorCtr="1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testing the dataset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8452FE-1A27-6242-A34E-67BFF7AD1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1" y="2638044"/>
            <a:ext cx="2522980" cy="341562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Create the testing dataset, </a:t>
            </a: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Splitting the data into 30% training with 1 feature – “Close”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Scaled training dataset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Predict the data </a:t>
            </a:r>
          </a:p>
          <a:p>
            <a:r>
              <a:rPr lang="en-IN" dirty="0">
                <a:solidFill>
                  <a:schemeClr val="bg1"/>
                </a:solidFill>
                <a:latin typeface="Antique Olive" pitchFamily="34" charset="0"/>
              </a:rPr>
              <a:t>Find RMSE</a:t>
            </a:r>
          </a:p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05D76-4168-7B49-A05E-99B9B21B9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322" y="2621915"/>
            <a:ext cx="4688077" cy="145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4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1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3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52" y="3781241"/>
            <a:ext cx="5797296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100">
                <a:solidFill>
                  <a:schemeClr val="bg1"/>
                </a:solidFill>
              </a:rPr>
              <a:t>Data Visualization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BB526-30FA-8545-8468-A987A000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4419600" cy="2686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2A2B1-818D-714D-8A37-01271400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954" y="533400"/>
            <a:ext cx="2975046" cy="268617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8809" y="4846076"/>
            <a:ext cx="5786382" cy="127155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Plot the Train, Valid &amp; Prediction results.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ntique Olive" pitchFamily="34" charset="0"/>
              </a:rPr>
              <a:t>Verify the actual close price with the prediction/model outcome.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pPr marL="0" indent="0"/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  <a:latin typeface="Antique Oliv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534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C9F4F8-1CA1-4169-A513-5E15F4D9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150" y="2386744"/>
            <a:ext cx="6743700" cy="1645920"/>
          </a:xfrm>
          <a:solidFill>
            <a:schemeClr val="tx1"/>
          </a:solidFill>
          <a:ln w="190500" cmpd="thinThick"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1800" b="1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ARIMA - The AutoRegressive Integrated Moving Average (ARIMA) model</a:t>
            </a:r>
            <a:br>
              <a:rPr lang="en-US" sz="1800" b="1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1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1800" kern="1200" cap="all" spc="2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4013069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{FBA703CE-917F-A347-B2CB-1253FC2E76D1}tf10001120</Template>
  <TotalTime>144</TotalTime>
  <Words>429</Words>
  <Application>Microsoft Macintosh PowerPoint</Application>
  <PresentationFormat>On-screen Show (4:3)</PresentationFormat>
  <Paragraphs>60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Antique Olive</vt:lpstr>
      <vt:lpstr>Arial</vt:lpstr>
      <vt:lpstr>Gill Sans MT</vt:lpstr>
      <vt:lpstr>Parcel</vt:lpstr>
      <vt:lpstr>Price Prediction using  </vt:lpstr>
      <vt:lpstr>Agenda </vt:lpstr>
      <vt:lpstr>Objective </vt:lpstr>
      <vt:lpstr>Long short-term memory  (lstm) </vt:lpstr>
      <vt:lpstr>Data Visualization </vt:lpstr>
      <vt:lpstr>Train the dataset</vt:lpstr>
      <vt:lpstr>testing the dataset</vt:lpstr>
      <vt:lpstr>Data Visualization </vt:lpstr>
      <vt:lpstr>ARIMA - The AutoRegressive Integrated Moving Average (ARIMA) model  </vt:lpstr>
      <vt:lpstr>Data VISUALIZATION </vt:lpstr>
      <vt:lpstr>TRAIN(70%) &amp; TEST(30%) THE DATA </vt:lpstr>
      <vt:lpstr>ARIMA model performance on the test set</vt:lpstr>
      <vt:lpstr>Model Accuracy score</vt:lpstr>
      <vt:lpstr>Accuracies</vt:lpstr>
      <vt:lpstr>CONCULSION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Housing Price Prediction</dc:title>
  <dc:creator>Syed Thaha, Sheik Mohamed</dc:creator>
  <cp:lastModifiedBy>Neetin Verma</cp:lastModifiedBy>
  <cp:revision>61</cp:revision>
  <dcterms:created xsi:type="dcterms:W3CDTF">2018-04-21T04:36:59Z</dcterms:created>
  <dcterms:modified xsi:type="dcterms:W3CDTF">2021-07-06T19:15:03Z</dcterms:modified>
</cp:coreProperties>
</file>